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4" r:id="rId2"/>
    <p:sldId id="265" r:id="rId3"/>
    <p:sldId id="266" r:id="rId4"/>
    <p:sldId id="257" r:id="rId5"/>
    <p:sldId id="267" r:id="rId6"/>
    <p:sldId id="269" r:id="rId7"/>
    <p:sldId id="270" r:id="rId8"/>
    <p:sldId id="271" r:id="rId9"/>
    <p:sldId id="268" r:id="rId10"/>
    <p:sldId id="272" r:id="rId11"/>
    <p:sldId id="27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98"/>
    <p:restoredTop sz="76580"/>
  </p:normalViewPr>
  <p:slideViewPr>
    <p:cSldViewPr snapToGrid="0" snapToObjects="1">
      <p:cViewPr varScale="1">
        <p:scale>
          <a:sx n="102" d="100"/>
          <a:sy n="102" d="100"/>
        </p:scale>
        <p:origin x="208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2.png>
</file>

<file path=ppt/media/image2.png>
</file>

<file path=ppt/media/image3.jp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1CB647-B3D6-EE40-BE32-3E9D12C5B46D}" type="datetimeFigureOut">
              <a:rPr lang="en-US" smtClean="0"/>
              <a:t>1/11/19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410F89-6945-9A49-8C8A-5ED852C7C3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960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C0D1B9-B7E0-F54B-8D0C-8679F12BC84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2101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F7A16-E78A-BE4A-AC43-8512E7D93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F38C8-365B-CA4F-B19D-567E737B1A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A28210-3A32-5F42-B6C1-4EC728577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6277F9-D1A2-9843-B607-FCC14A03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80A87-2C80-A64B-87FB-EF30B3D84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55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B44AF-4076-ED4B-B391-C5A3489C0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C2274F-54BF-764B-B515-33F41ADD7A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23412C-0D19-274E-9402-8A7B85561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34415-ED19-A445-BD68-A64A25C07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E3F4D4-B881-F34A-81D6-2E0313F65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06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D434B5-95B9-8F45-9704-269CFCDE3C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E99913-B6B0-7C48-9E46-20EC11E0D7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E55D2-ADC8-E348-B484-18FD79F5F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7F7AC-E50A-D649-85D6-DB77ADB23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89C60-9BE1-C544-82FC-951DBED57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26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A72FB-6E84-2F49-8A51-0972418C7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F1C8D-6F5A-7D47-9201-3E7B6F545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AB3CC-E7E0-6340-B3A4-F00DB09C8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37D03-AC59-D14F-9507-84D846908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39326-81CE-0942-A45E-A9A80054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594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88158-F8C2-434F-AD68-D86B3031D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BB0E7-5DE5-0D42-9359-2B7E8DAA3C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0A837-B060-AA46-AA08-6F233B119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EE10B-C123-1B45-B864-6B8D5BE99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CC4B6-2F8B-CA45-99D7-D48C1C997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222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8530F-2ABB-F741-86CD-02B983C49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B270D-31DF-824D-AAC7-1A8C490EB9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A55378-871B-074A-9340-5A273CC147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61FB1B-E7C3-3547-A1B6-22B90A24B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3ECCE9-7B6F-4948-8417-3E618E857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8C9493-26BA-D644-84CB-6514BD193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75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BFA1D-0768-FC4F-B75B-EDE0297EB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5D8327-4932-5241-83AC-C7F223825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529289-DA97-FA4F-883B-1C08A606C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D275AA-C108-7C4D-9250-CEC009533B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C4C786-F911-8F45-B48E-D4C85A8F3C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578C52-1C7D-8B4B-BA4A-CE1D6F066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6D7468-D98E-E146-8C11-566E68149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3284EF-707E-DC42-ACCE-D4654F57C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645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70226-982E-E240-BF1F-97AC71D0A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C30596-EF95-C943-9C4C-04001C8BA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2BA8BC-065B-2742-86D8-3DAEEF7DC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CD01E8-BA1E-A747-8D70-062955071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034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C8AFC9-2394-FA4D-997A-E88CEA272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E573A5-1335-AE42-BF09-1FCBDAAF3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A33E51-7F7D-CE46-8B95-7568215B7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999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548E5-E07D-1743-B852-D6ECD3108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EBEEA-F298-024B-95FB-9C751B77E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6EB14-9D0B-2648-B3DB-11824B88BE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76687-76B2-4140-83AC-8536F4E95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A96F32-9D50-C041-B009-75800376A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2142CE-848C-BD4E-8A40-32AB7BD02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921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299C7-4255-864E-8B0F-406D4E839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5CA03A-A409-8347-90BF-5F664DFFD5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B50B80-F53D-A846-921D-8A929C4D19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56D389-B843-E349-8890-DA1714FA9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AB3BD-8BDF-0E40-A12B-116E42619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131EEB-3496-6746-BF21-5BF059F85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90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B2A93-86B7-724F-A8E8-70A991C76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3B9F64-2C6A-CE48-AB9D-FB7CE414B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B4216-D3B6-004E-8D9D-3347281461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326AB7-C146-8643-AC32-1D896C71A7F3}" type="datetimeFigureOut">
              <a:rPr lang="en-US" smtClean="0"/>
              <a:t>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742FF-E815-B64D-B6D5-E2973185BE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4E5B1-99C5-FF4A-8E8B-D292DC7708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D58D8-E8DF-BD44-A759-57D7987C3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692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hyperlink" Target="http://www.abmgis.org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abmgis.org/Chapter5" TargetMode="Externa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s://www.qgis.org/en/site/forusers/trainingmaterial/index.html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qgistutorials.com/en/" TargetMode="External"/><Relationship Id="rId5" Type="http://schemas.openxmlformats.org/officeDocument/2006/relationships/hyperlink" Target="https://environment.leeds.ac.uk/geography/staff/1064/dr-nik-lomax" TargetMode="External"/><Relationship Id="rId4" Type="http://schemas.openxmlformats.org/officeDocument/2006/relationships/hyperlink" Target="http://niklomax.github.io/QGISTutorial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aturalearthdata.com/" TargetMode="External"/><Relationship Id="rId2" Type="http://schemas.openxmlformats.org/officeDocument/2006/relationships/hyperlink" Target="http://www.worldpop.org.uk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worldpop.org.uk/data/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www.naturalearthdata.com/downloads/10m-physical-vectors/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4B8958-18D9-FC43-9FD7-FFC19E3EA1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47"/>
          <a:stretch/>
        </p:blipFill>
        <p:spPr>
          <a:xfrm>
            <a:off x="20" y="10"/>
            <a:ext cx="4637226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C54A01-461C-1045-AC9B-35DD625CB0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7328" y="640082"/>
            <a:ext cx="6274591" cy="335160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Chapter 5 Tutorial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6A411C-5F1C-D542-A211-0F0D7F10FA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7327" y="4156276"/>
            <a:ext cx="6274592" cy="2061645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Preparing GIS Data using QGIS</a:t>
            </a:r>
          </a:p>
        </p:txBody>
      </p:sp>
    </p:spTree>
    <p:extLst>
      <p:ext uri="{BB962C8B-B14F-4D97-AF65-F5344CB8AC3E}">
        <p14:creationId xmlns:p14="http://schemas.microsoft.com/office/powerpoint/2010/main" val="3114466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8D0E8-506B-3A46-8FCD-0B0B34AB7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329701" cy="1325563"/>
          </a:xfrm>
        </p:spPr>
        <p:txBody>
          <a:bodyPr/>
          <a:lstStyle/>
          <a:p>
            <a:r>
              <a:rPr lang="en-GB" dirty="0"/>
              <a:t>The Uganda </a:t>
            </a:r>
            <a:r>
              <a:rPr lang="en-GB" dirty="0" err="1"/>
              <a:t>NetLogo</a:t>
            </a:r>
            <a:r>
              <a:rPr lang="en-GB" dirty="0"/>
              <a:t>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17908-73CD-6D4D-8C00-4E2470E273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329701" cy="4351338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i="1" dirty="0" err="1"/>
              <a:t>UgandaExample</a:t>
            </a:r>
            <a:r>
              <a:rPr lang="en-GB" i="1" dirty="0"/>
              <a:t> </a:t>
            </a:r>
            <a:r>
              <a:rPr lang="en-GB" dirty="0"/>
              <a:t>model, available in the accompanying resources, demonstrates how to load the raster and vector data into QGIS and how to create a simple model.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0413F1-0FD8-6D4E-9371-D342A4CF6F8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730611" y="365125"/>
            <a:ext cx="5623189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238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3B7DE-BB09-9041-B508-3F483CB30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Other things to try…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A1845-3F66-454C-A72A-F9568AF6CB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658474" cy="4351338"/>
          </a:xfrm>
        </p:spPr>
        <p:txBody>
          <a:bodyPr/>
          <a:lstStyle/>
          <a:p>
            <a:r>
              <a:rPr lang="en-GB" dirty="0"/>
              <a:t>Chapter 5 of the </a:t>
            </a:r>
            <a:r>
              <a:rPr lang="en-GB" dirty="0">
                <a:hlinkClick r:id="rId2"/>
              </a:rPr>
              <a:t>book</a:t>
            </a:r>
            <a:r>
              <a:rPr lang="en-GB" dirty="0"/>
              <a:t> also goes through the process of manipulating columns in vector data </a:t>
            </a:r>
          </a:p>
          <a:p>
            <a:r>
              <a:rPr lang="en-GB" dirty="0"/>
              <a:t>It goes through how to load some census population data into </a:t>
            </a:r>
            <a:r>
              <a:rPr lang="en-GB" dirty="0" err="1"/>
              <a:t>NetLogo</a:t>
            </a:r>
            <a:r>
              <a:rPr lang="en-GB" dirty="0"/>
              <a:t> and create a Schelling-like model of a real area.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D2E6B5A-3E38-9648-A4FE-5361DA51D7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96000" y="365125"/>
            <a:ext cx="5181600" cy="306387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0F7693-C745-2E47-8079-4474683A70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429000"/>
            <a:ext cx="5181600" cy="3064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58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6956A-ECEA-7342-87D4-71E72C11C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FFA0F-0B4A-C842-AEA2-3FE4720B024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This tutorial will outline how to prepare some spatial data, ready for loading into </a:t>
            </a:r>
            <a:r>
              <a:rPr lang="en-GB" dirty="0" err="1"/>
              <a:t>NetLogo</a:t>
            </a:r>
            <a:endParaRPr lang="en-GB" dirty="0"/>
          </a:p>
          <a:p>
            <a:r>
              <a:rPr lang="en-GB" dirty="0"/>
              <a:t>The steps are:</a:t>
            </a:r>
          </a:p>
          <a:p>
            <a:pPr lvl="1"/>
            <a:r>
              <a:rPr lang="en-GB" dirty="0"/>
              <a:t>Load some population data</a:t>
            </a:r>
          </a:p>
          <a:p>
            <a:pPr lvl="1"/>
            <a:r>
              <a:rPr lang="en-GB" dirty="0"/>
              <a:t>Load some environment data</a:t>
            </a:r>
          </a:p>
          <a:p>
            <a:pPr lvl="1"/>
            <a:r>
              <a:rPr lang="en-GB" dirty="0"/>
              <a:t>Clip the data to the study area</a:t>
            </a:r>
          </a:p>
          <a:p>
            <a:pPr lvl="1"/>
            <a:r>
              <a:rPr lang="en-GB" dirty="0"/>
              <a:t>Load them into the </a:t>
            </a:r>
            <a:r>
              <a:rPr lang="en-GB" dirty="0" err="1"/>
              <a:t>NetLogo</a:t>
            </a:r>
            <a:r>
              <a:rPr lang="en-GB" dirty="0"/>
              <a:t> ‘</a:t>
            </a:r>
            <a:r>
              <a:rPr lang="en-GB" dirty="0" err="1"/>
              <a:t>UgandaExample</a:t>
            </a:r>
            <a:r>
              <a:rPr lang="en-GB" dirty="0"/>
              <a:t>’ model (available in the </a:t>
            </a:r>
            <a:r>
              <a:rPr lang="en-GB" dirty="0">
                <a:hlinkClick r:id="rId2"/>
              </a:rPr>
              <a:t>accompanying resources</a:t>
            </a:r>
            <a:r>
              <a:rPr lang="en-GB" dirty="0"/>
              <a:t>)</a:t>
            </a:r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09D85789-4042-4841-B4DE-DE3E4351EF7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767908" y="1175998"/>
            <a:ext cx="4585891" cy="5000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39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EA589-B950-9044-A585-2899339F0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QGIS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BB2F42E-C023-A445-84A1-3D054A9D28C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400801" y="131561"/>
            <a:ext cx="5577500" cy="6631029"/>
          </a:xfrm>
        </p:spPr>
      </p:pic>
      <p:pic>
        <p:nvPicPr>
          <p:cNvPr id="1026" name="Picture 2" descr="QGIS 2.2 Rilasciato - Garr-8">
            <a:extLst>
              <a:ext uri="{FF2B5EF4-FFF2-40B4-BE49-F238E27FC236}">
                <a16:creationId xmlns:a16="http://schemas.microsoft.com/office/drawing/2014/main" id="{4CF9CC60-BCAE-704B-B909-8A54C301C77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6097" y="365125"/>
            <a:ext cx="1681787" cy="1719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944A22-081C-4E41-A6DD-A3451F8FFA68}"/>
              </a:ext>
            </a:extLst>
          </p:cNvPr>
          <p:cNvSpPr txBox="1"/>
          <p:nvPr/>
        </p:nvSpPr>
        <p:spPr>
          <a:xfrm>
            <a:off x="1387011" y="2722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1DD579E-63A9-BE44-895F-757F754712B1}"/>
              </a:ext>
            </a:extLst>
          </p:cNvPr>
          <p:cNvSpPr txBox="1">
            <a:spLocks/>
          </p:cNvSpPr>
          <p:nvPr/>
        </p:nvSpPr>
        <p:spPr>
          <a:xfrm>
            <a:off x="838201" y="1825625"/>
            <a:ext cx="5059166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QGIS is a free, open source, geographical information system</a:t>
            </a:r>
          </a:p>
          <a:p>
            <a:r>
              <a:rPr lang="en-US" dirty="0"/>
              <a:t>It is very powerful!</a:t>
            </a:r>
          </a:p>
          <a:p>
            <a:r>
              <a:rPr lang="en-US" dirty="0"/>
              <a:t>For those who are unfamiliar with it, we recommend doing some of these tutorials first:</a:t>
            </a:r>
          </a:p>
          <a:p>
            <a:r>
              <a:rPr lang="en-GB" dirty="0"/>
              <a:t>This </a:t>
            </a:r>
            <a:r>
              <a:rPr lang="en-GB" dirty="0">
                <a:hlinkClick r:id="rId4"/>
              </a:rPr>
              <a:t>excellent tutorial</a:t>
            </a:r>
            <a:r>
              <a:rPr lang="en-GB" dirty="0"/>
              <a:t> written by </a:t>
            </a:r>
            <a:r>
              <a:rPr lang="en-GB" dirty="0">
                <a:hlinkClick r:id="rId5"/>
              </a:rPr>
              <a:t>Dr Nik Lomax</a:t>
            </a:r>
            <a:r>
              <a:rPr lang="en-GB" dirty="0"/>
              <a:t> </a:t>
            </a:r>
          </a:p>
          <a:p>
            <a:r>
              <a:rPr lang="en-GB" dirty="0">
                <a:hlinkClick r:id="rId6"/>
              </a:rPr>
              <a:t>QGIS Tutorials &amp; Tips</a:t>
            </a:r>
            <a:endParaRPr lang="en-GB" dirty="0"/>
          </a:p>
          <a:p>
            <a:r>
              <a:rPr lang="en-GB" dirty="0">
                <a:hlinkClick r:id="rId7"/>
              </a:rPr>
              <a:t>QGIS Training Material</a:t>
            </a:r>
            <a:endParaRPr lang="en-GB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323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21E36-E5DC-C644-89F0-994BFCD38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181600" cy="1325563"/>
          </a:xfrm>
        </p:spPr>
        <p:txBody>
          <a:bodyPr/>
          <a:lstStyle/>
          <a:p>
            <a:r>
              <a:rPr lang="en-US" dirty="0"/>
              <a:t>Performing Spatial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46595-E017-A247-A8CC-5393104FCF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It is common to use a GIS to manipulate spatial data before they are used as input into a GIS.</a:t>
            </a:r>
          </a:p>
          <a:p>
            <a:r>
              <a:rPr lang="en-GB" dirty="0"/>
              <a:t>Here we make use of </a:t>
            </a:r>
            <a:r>
              <a:rPr lang="en-GB" dirty="0">
                <a:hlinkClick r:id="rId2"/>
              </a:rPr>
              <a:t>WorldPop</a:t>
            </a:r>
            <a:r>
              <a:rPr lang="en-GB" dirty="0"/>
              <a:t> and </a:t>
            </a:r>
            <a:r>
              <a:rPr lang="en-GB" dirty="0">
                <a:hlinkClick r:id="rId3"/>
              </a:rPr>
              <a:t>Natural Earth </a:t>
            </a:r>
            <a:r>
              <a:rPr lang="en-GB" dirty="0"/>
              <a:t>data </a:t>
            </a:r>
          </a:p>
          <a:p>
            <a:r>
              <a:rPr lang="en-GB" dirty="0"/>
              <a:t>The tutorial will show: </a:t>
            </a:r>
          </a:p>
          <a:p>
            <a:pPr lvl="1"/>
            <a:r>
              <a:rPr lang="en-GB" dirty="0"/>
              <a:t>How to load the data sets into QGIS</a:t>
            </a:r>
          </a:p>
          <a:p>
            <a:pPr lvl="1"/>
            <a:r>
              <a:rPr lang="en-GB" dirty="0"/>
              <a:t>‘Clip’ them to the study area</a:t>
            </a:r>
          </a:p>
          <a:p>
            <a:pPr lvl="1"/>
            <a:r>
              <a:rPr lang="en-GB" dirty="0"/>
              <a:t>Load them into </a:t>
            </a:r>
            <a:r>
              <a:rPr lang="en-GB" dirty="0" err="1"/>
              <a:t>NetLogo</a:t>
            </a:r>
            <a:endParaRPr lang="en-GB" dirty="0"/>
          </a:p>
          <a:p>
            <a:r>
              <a:rPr lang="en-GB" dirty="0"/>
              <a:t>Ultimately the WorldPop data can be used to spawn new agents, and the Natural Earth data can be used to mask out areas of water that cannot hold people.</a:t>
            </a:r>
          </a:p>
          <a:p>
            <a:endParaRPr lang="en-US" dirty="0"/>
          </a:p>
        </p:txBody>
      </p: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ECAA2EA5-7E4F-2040-8D24-110089C6DE4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7137836" y="368982"/>
            <a:ext cx="4338397" cy="5807981"/>
          </a:xfrm>
        </p:spPr>
      </p:pic>
    </p:spTree>
    <p:extLst>
      <p:ext uri="{BB962C8B-B14F-4D97-AF65-F5344CB8AC3E}">
        <p14:creationId xmlns:p14="http://schemas.microsoft.com/office/powerpoint/2010/main" val="1800402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82543-AA27-3445-AF43-9BE4A5F5E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Load the Raster Population Files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5BDC37-16B2-B34F-AE91-306647B2C6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Download and read the raster population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F7FFF-F376-8642-A10B-A6CCCF9E434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We are interested in simulating a part of Uganda, so need the population data: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Download the required population files for Uganda from </a:t>
            </a:r>
            <a:r>
              <a:rPr lang="en-GB" dirty="0">
                <a:hlinkClick r:id="rId2"/>
              </a:rPr>
              <a:t>WorldPop</a:t>
            </a:r>
            <a:r>
              <a:rPr lang="en-GB" dirty="0"/>
              <a:t> and save them on your computer.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Load them into QGIS using the menu option:</a:t>
            </a:r>
          </a:p>
          <a:p>
            <a:pPr marL="457200" lvl="1" indent="0">
              <a:buNone/>
            </a:pPr>
            <a:r>
              <a:rPr lang="en-GB" dirty="0">
                <a:latin typeface="Courier" pitchFamily="2" charset="0"/>
              </a:rPr>
              <a:t>Layer -&gt; Add Layer -&gt; Add Raster Layer</a:t>
            </a:r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GB" dirty="0">
              <a:latin typeface="Courier" pitchFamily="2" charset="0"/>
            </a:endParaRPr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EB0E472-6277-D942-BED5-21E1BE54FF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Also read in the study area file,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7F0B532-3815-ED4F-AD2F-3CD58F5DD7A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We don’t want to simulate the whole area, so also need to load in a file that contains the study area boundary and ‘clip’ the data to that area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The require file, called ‘clip’, is available in the accompanying resources in the folder </a:t>
            </a:r>
            <a:r>
              <a:rPr lang="en-GB" sz="1900" dirty="0">
                <a:latin typeface="Courier" pitchFamily="2" charset="0"/>
              </a:rPr>
              <a:t>Chapter05-GIS/Models/</a:t>
            </a:r>
            <a:r>
              <a:rPr lang="en-GB" sz="1900" dirty="0" err="1">
                <a:latin typeface="Courier" pitchFamily="2" charset="0"/>
              </a:rPr>
              <a:t>UgandaExample</a:t>
            </a:r>
            <a:r>
              <a:rPr lang="en-GB" sz="1900" dirty="0">
                <a:latin typeface="Courier" pitchFamily="2" charset="0"/>
              </a:rPr>
              <a:t>/files/</a:t>
            </a:r>
            <a:endParaRPr lang="en-GB" sz="1900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Load that file into QGIS with</a:t>
            </a:r>
          </a:p>
          <a:p>
            <a:pPr marL="457200" lvl="1" indent="0">
              <a:buNone/>
            </a:pPr>
            <a:r>
              <a:rPr lang="en-GB" dirty="0">
                <a:latin typeface="Courier" pitchFamily="2" charset="0"/>
              </a:rPr>
              <a:t>Layer -&gt; Add Layer -&gt; Add Vector Layer</a:t>
            </a:r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4137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82543-AA27-3445-AF43-9BE4A5F5E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Load the Raster Population Files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C37B876-E48F-F24C-878F-410A3039D4A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After loading the clip file a small square appears over the population data. </a:t>
            </a:r>
          </a:p>
          <a:p>
            <a:r>
              <a:rPr lang="en-GB" dirty="0"/>
              <a:t>It is easier to see this in more detail by zooming into the area that we are going clip</a:t>
            </a:r>
          </a:p>
          <a:p>
            <a:r>
              <a:rPr lang="en-GB" dirty="0"/>
              <a:t>To do this, right-click on the clip file (in the left-hand window) and choose </a:t>
            </a:r>
            <a:r>
              <a:rPr lang="en-GB" i="1" dirty="0"/>
              <a:t>Zoom to Layer</a:t>
            </a:r>
            <a:r>
              <a:rPr lang="en-GB" dirty="0"/>
              <a:t>. </a:t>
            </a:r>
          </a:p>
          <a:p>
            <a:endParaRPr lang="en-GB" dirty="0"/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50DA6743-24A0-844B-B462-B37390AEAEB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29927" y="1825625"/>
            <a:ext cx="406614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774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82543-AA27-3445-AF43-9BE4A5F5E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Clip the Raster Population Files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C37B876-E48F-F24C-878F-410A3039D4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716712" cy="4351338"/>
          </a:xfrm>
        </p:spPr>
        <p:txBody>
          <a:bodyPr/>
          <a:lstStyle/>
          <a:p>
            <a:r>
              <a:rPr lang="en-GB" dirty="0"/>
              <a:t>The next step is to cut (‘clip’) the area from the larger population file. </a:t>
            </a:r>
          </a:p>
          <a:p>
            <a:r>
              <a:rPr lang="en-GB" dirty="0"/>
              <a:t>Choose the menu</a:t>
            </a:r>
          </a:p>
          <a:p>
            <a:pPr marL="457200" lvl="1" indent="0">
              <a:buNone/>
            </a:pPr>
            <a:r>
              <a:rPr lang="en-GB" sz="2200" dirty="0">
                <a:latin typeface="Courier" pitchFamily="2" charset="0"/>
              </a:rPr>
              <a:t>Raster -&gt; Extraction -&gt; Clipper </a:t>
            </a:r>
          </a:p>
          <a:p>
            <a:r>
              <a:rPr lang="en-GB" dirty="0"/>
              <a:t>And select the the </a:t>
            </a:r>
            <a:r>
              <a:rPr lang="en-GB" i="1" dirty="0"/>
              <a:t>Mask layer </a:t>
            </a:r>
            <a:r>
              <a:rPr lang="en-GB" dirty="0"/>
              <a:t>option. </a:t>
            </a:r>
          </a:p>
          <a:p>
            <a:r>
              <a:rPr lang="en-GB" dirty="0"/>
              <a:t>We have now the clipped population data for the area that we are interested in!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165B59D-ADC6-854A-A1DD-79A438C09D6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279647" y="1825625"/>
            <a:ext cx="352391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744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E24D2-5E0B-7B4B-BBB4-7B12034F4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Prepare the Lake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086B5-D679-EA48-AA6C-2BA4C05579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2222393"/>
          </a:xfrm>
        </p:spPr>
        <p:txBody>
          <a:bodyPr>
            <a:normAutofit/>
          </a:bodyPr>
          <a:lstStyle/>
          <a:p>
            <a:r>
              <a:rPr lang="en-GB" dirty="0"/>
              <a:t>Before loading the population data into </a:t>
            </a:r>
            <a:r>
              <a:rPr lang="en-GB" dirty="0" err="1"/>
              <a:t>NetLogo</a:t>
            </a:r>
            <a:r>
              <a:rPr lang="en-GB" dirty="0"/>
              <a:t>, we need to have a way to tell the model where the local lake is, so that they don’t move into it!</a:t>
            </a:r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AEEDFE-E07F-354C-8D26-CF509DCE228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Download the 10 m Lakes GIS vector data file from </a:t>
            </a:r>
            <a:r>
              <a:rPr lang="en-GB" dirty="0">
                <a:hlinkClick r:id="rId2"/>
              </a:rPr>
              <a:t>Natural Earth</a:t>
            </a:r>
            <a:r>
              <a:rPr lang="en-GB" dirty="0"/>
              <a:t> and save it on your computer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As before, load that file into QGIS 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Then clip it using </a:t>
            </a:r>
          </a:p>
          <a:p>
            <a:pPr marL="457200" lvl="1" indent="0">
              <a:buNone/>
            </a:pPr>
            <a:r>
              <a:rPr lang="en-GB" sz="2200" dirty="0">
                <a:latin typeface="Courier" pitchFamily="2" charset="0"/>
              </a:rPr>
              <a:t>Vector -&gt; Geoprocessing Tools -&gt; Clip</a:t>
            </a:r>
            <a:r>
              <a:rPr lang="en-GB" dirty="0"/>
              <a:t>. </a:t>
            </a:r>
          </a:p>
          <a:p>
            <a:endParaRPr lang="en-GB" dirty="0"/>
          </a:p>
        </p:txBody>
      </p:sp>
      <p:pic>
        <p:nvPicPr>
          <p:cNvPr id="5" name="Content Placeholder 9">
            <a:extLst>
              <a:ext uri="{FF2B5EF4-FFF2-40B4-BE49-F238E27FC236}">
                <a16:creationId xmlns:a16="http://schemas.microsoft.com/office/drawing/2014/main" id="{AFF5887D-0AEC-7F48-9028-D88F459027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7849" y="4263776"/>
            <a:ext cx="2042302" cy="2128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24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32F9C062-07D4-364A-AC61-7A8C9623A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863957" cy="1325563"/>
          </a:xfrm>
        </p:spPr>
        <p:txBody>
          <a:bodyPr/>
          <a:lstStyle/>
          <a:p>
            <a:r>
              <a:rPr lang="en-GB" dirty="0"/>
              <a:t>After Loading and Clipping … 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2D6A1CD-AF79-0D40-A8AA-73122ADEF65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We now have the population (in raster format) and the lake (in vector format) clipped to the study region.</a:t>
            </a:r>
          </a:p>
          <a:p>
            <a:r>
              <a:rPr lang="en-GB" dirty="0"/>
              <a:t>The next step is to load these into </a:t>
            </a:r>
            <a:r>
              <a:rPr lang="en-GB" dirty="0" err="1"/>
              <a:t>NetLogo</a:t>
            </a:r>
            <a:r>
              <a:rPr lang="en-GB" dirty="0"/>
              <a:t> and run the model.</a:t>
            </a:r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41A814B5-12D7-534B-AA09-5B21A312CD0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77107" y="369771"/>
            <a:ext cx="4576693" cy="5807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213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631</Words>
  <Application>Microsoft Macintosh PowerPoint</Application>
  <PresentationFormat>Widescreen</PresentationFormat>
  <Paragraphs>60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Courier</vt:lpstr>
      <vt:lpstr>Office Theme</vt:lpstr>
      <vt:lpstr>Chapter 5 Tutorial</vt:lpstr>
      <vt:lpstr>Overview</vt:lpstr>
      <vt:lpstr>QGIS</vt:lpstr>
      <vt:lpstr>Performing Spatial Operations</vt:lpstr>
      <vt:lpstr>Load the Raster Population Files</vt:lpstr>
      <vt:lpstr>Load the Raster Population Files</vt:lpstr>
      <vt:lpstr>Clip the Raster Population Files</vt:lpstr>
      <vt:lpstr>Prepare the Lake Files</vt:lpstr>
      <vt:lpstr>After Loading and Clipping … </vt:lpstr>
      <vt:lpstr>The Uganda NetLogo model</vt:lpstr>
      <vt:lpstr>Other things to try…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T Crooks</dc:creator>
  <cp:lastModifiedBy>Microsoft Office User</cp:lastModifiedBy>
  <cp:revision>21</cp:revision>
  <dcterms:created xsi:type="dcterms:W3CDTF">2018-07-16T13:06:35Z</dcterms:created>
  <dcterms:modified xsi:type="dcterms:W3CDTF">2019-01-11T14:30:46Z</dcterms:modified>
</cp:coreProperties>
</file>

<file path=docProps/thumbnail.jpeg>
</file>